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hyperlink" Target="https://acarspace.com/get-started?type=dealer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hero.jpg"/>
          <p:cNvPicPr>
            <a:picLocks noChangeAspect="1"/>
          </p:cNvPicPr>
          <p:nvPr/>
        </p:nvPicPr>
        <p:blipFill>
          <a:blip r:embed="rId2"/>
          <a:srcRect l="389" r="389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E">
              <a:alpha val="44999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7680960" cy="6858000"/>
          </a:xfrm>
          <a:prstGeom prst="rect">
            <a:avLst/>
          </a:prstGeom>
          <a:solidFill>
            <a:srgbClr val="0B0B0E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640080"/>
            <a:ext cx="5486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1">
                <a:solidFill>
                  <a:srgbClr val="E9B83A"/>
                </a:solidFill>
                <a:latin typeface="Arial"/>
              </a:rPr>
              <a:t>CAR</a:t>
            </a:r>
            <a:r>
              <a:rPr sz="2200" b="1">
                <a:solidFill>
                  <a:srgbClr val="FFFFFF"/>
                </a:solidFill>
                <a:latin typeface="Arial"/>
              </a:rPr>
              <a:t>-SPACE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10312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E9B83A"/>
                </a:solidFill>
                <a:latin typeface="Arial"/>
              </a:rPr>
              <a:t>DEALER PLAYBOOK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560320"/>
            <a:ext cx="658368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5000" b="1">
                <a:solidFill>
                  <a:srgbClr val="FFFFFF"/>
                </a:solidFill>
                <a:latin typeface="Arial"/>
              </a:rPr>
              <a:t>Turn your sales floor into a </a:t>
            </a:r>
            <a:r>
              <a:rPr sz="5000" b="1">
                <a:solidFill>
                  <a:srgbClr val="E9B83A"/>
                </a:solidFill>
                <a:latin typeface="Arial"/>
              </a:rPr>
              <a:t>lead engine.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663440"/>
            <a:ext cx="62179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>
                <a:solidFill>
                  <a:srgbClr val="C9C6BE"/>
                </a:solidFill>
                <a:latin typeface="Arial"/>
              </a:rPr>
              <a:t>How dealerships use short-form salesperson video to generate first-party leads — and rely less on rented ones.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1264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E9B83A"/>
                </a:solidFill>
                <a:latin typeface="Arial"/>
              </a:rPr>
              <a:t>acarspace.com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8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976012"/>
                </a:solidFill>
                <a:latin typeface="Arial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05840"/>
            <a:ext cx="105156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4000" b="1">
                <a:solidFill>
                  <a:srgbClr val="0B0B0E"/>
                </a:solidFill>
                <a:latin typeface="Arial"/>
              </a:rPr>
              <a:t>Most stores rent their demand.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377440"/>
            <a:ext cx="3383280" cy="3291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51560" y="2697480"/>
            <a:ext cx="502920" cy="502920"/>
          </a:xfrm>
          <a:prstGeom prst="roundRect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269748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>
                <a:solidFill>
                  <a:srgbClr val="0B0B0E"/>
                </a:solidFill>
                <a:latin typeface="Arial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38328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0B0B0E"/>
                </a:solidFill>
                <a:latin typeface="Arial"/>
              </a:rPr>
              <a:t>Paying per lead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3840480"/>
            <a:ext cx="27432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5E5E66"/>
                </a:solidFill>
                <a:latin typeface="Arial"/>
              </a:rPr>
              <a:t>Third-party marketplaces invoice every lead — and the same shopper is often sold to the store down the street.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2377440"/>
            <a:ext cx="3383280" cy="3291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709160" y="2697480"/>
            <a:ext cx="502920" cy="502920"/>
          </a:xfrm>
          <a:prstGeom prst="roundRect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09160" y="269748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>
                <a:solidFill>
                  <a:srgbClr val="0B0B0E"/>
                </a:solidFill>
                <a:latin typeface="Arial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338328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0B0B0E"/>
                </a:solidFill>
                <a:latin typeface="Arial"/>
              </a:rPr>
              <a:t>Listings all look the same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9160" y="3840480"/>
            <a:ext cx="27432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5E5E66"/>
                </a:solidFill>
                <a:latin typeface="Arial"/>
              </a:rPr>
              <a:t>Static photos and spec sheets don’t show personality, sound, space or the person who will sell the car.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2377440"/>
            <a:ext cx="3383280" cy="3291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66760" y="2697480"/>
            <a:ext cx="502920" cy="502920"/>
          </a:xfrm>
          <a:prstGeom prst="roundRect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6760" y="269748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>
                <a:solidFill>
                  <a:srgbClr val="0B0B0E"/>
                </a:solidFill>
                <a:latin typeface="Arial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6760" y="338328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0B0B0E"/>
                </a:solidFill>
                <a:latin typeface="Arial"/>
              </a:rPr>
              <a:t>Green peas starve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6760" y="3840480"/>
            <a:ext cx="27432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5E5E66"/>
                </a:solidFill>
                <a:latin typeface="Arial"/>
              </a:rPr>
              <a:t>New hires quit when the phone doesn’t ring. Turnover costs you training time and deals.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>
                <a:solidFill>
                  <a:srgbClr val="976012"/>
                </a:solidFill>
                <a:latin typeface="Arial"/>
              </a:rPr>
              <a:t>CAR</a:t>
            </a:r>
            <a:r>
              <a:rPr sz="1000" b="0">
                <a:solidFill>
                  <a:srgbClr val="5E5E66"/>
                </a:solidFill>
                <a:latin typeface="Arial"/>
              </a:rPr>
              <a:t>-SPACE  ·  Dealer Playbook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14255" y="635508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b="0">
                <a:solidFill>
                  <a:srgbClr val="5E5E66"/>
                </a:solidFill>
                <a:latin typeface="Arial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E9B83A"/>
                </a:solidFill>
                <a:latin typeface="Arial"/>
              </a:rPr>
              <a:t>THE SHIFT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0584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200" b="1">
                <a:solidFill>
                  <a:srgbClr val="FFFFFF"/>
                </a:solidFill>
                <a:latin typeface="Arial"/>
              </a:rPr>
              <a:t>Buyers still buy from people. </a:t>
            </a:r>
            <a:r>
              <a:rPr sz="3200" b="1">
                <a:solidFill>
                  <a:srgbClr val="E9B83A"/>
                </a:solidFill>
                <a:latin typeface="Arial"/>
              </a:rPr>
              <a:t>They just meet them on a screen now.</a:t>
            </a:r>
          </a:p>
        </p:txBody>
      </p:sp>
      <p:pic>
        <p:nvPicPr>
          <p:cNvPr id="5" name="Picture 4" descr="era-1950.jpg"/>
          <p:cNvPicPr>
            <a:picLocks noChangeAspect="1"/>
          </p:cNvPicPr>
          <p:nvPr/>
        </p:nvPicPr>
        <p:blipFill>
          <a:blip r:embed="rId2"/>
          <a:srcRect l="1771" r="1771"/>
          <a:stretch>
            <a:fillRect/>
          </a:stretch>
        </p:blipFill>
        <p:spPr>
          <a:xfrm>
            <a:off x="731520" y="2286000"/>
            <a:ext cx="3383280" cy="21031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4572000"/>
            <a:ext cx="33832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E9B83A"/>
                </a:solidFill>
                <a:latin typeface="Arial"/>
              </a:rPr>
              <a:t>1950S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892040"/>
            <a:ext cx="33832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>
                <a:solidFill>
                  <a:srgbClr val="FFFFFF"/>
                </a:solidFill>
                <a:latin typeface="Arial"/>
              </a:rPr>
              <a:t>The handshake era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349240"/>
            <a:ext cx="3383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C9C6BE"/>
                </a:solidFill>
                <a:latin typeface="Arial"/>
              </a:rPr>
              <a:t>The salesperson was the showroom, the brochure and the reason you came back.</a:t>
            </a:r>
          </a:p>
        </p:txBody>
      </p:sp>
      <p:pic>
        <p:nvPicPr>
          <p:cNvPr id="9" name="Picture 8" descr="era-today.jpg"/>
          <p:cNvPicPr>
            <a:picLocks noChangeAspect="1"/>
          </p:cNvPicPr>
          <p:nvPr/>
        </p:nvPicPr>
        <p:blipFill>
          <a:blip r:embed="rId3"/>
          <a:srcRect t="6581" b="6581"/>
          <a:stretch>
            <a:fillRect/>
          </a:stretch>
        </p:blipFill>
        <p:spPr>
          <a:xfrm>
            <a:off x="4389120" y="2286000"/>
            <a:ext cx="3383280" cy="21031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389120" y="4572000"/>
            <a:ext cx="33832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E9B83A"/>
                </a:solidFill>
                <a:latin typeface="Arial"/>
              </a:rPr>
              <a:t>TODAY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89120" y="4892040"/>
            <a:ext cx="33832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>
                <a:solidFill>
                  <a:srgbClr val="FFFFFF"/>
                </a:solidFill>
                <a:latin typeface="Arial"/>
              </a:rPr>
              <a:t>The listing era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0" y="5349240"/>
            <a:ext cx="3383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C9C6BE"/>
                </a:solidFill>
                <a:latin typeface="Arial"/>
              </a:rPr>
              <a:t>Shoppers research online first. Your people are hidden behind stock photos.</a:t>
            </a:r>
          </a:p>
        </p:txBody>
      </p:sp>
      <p:pic>
        <p:nvPicPr>
          <p:cNvPr id="13" name="Picture 12" descr="era-next.jpg"/>
          <p:cNvPicPr>
            <a:picLocks noChangeAspect="1"/>
          </p:cNvPicPr>
          <p:nvPr/>
        </p:nvPicPr>
        <p:blipFill>
          <a:blip r:embed="rId4"/>
          <a:srcRect t="3320" b="3320"/>
          <a:stretch>
            <a:fillRect/>
          </a:stretch>
        </p:blipFill>
        <p:spPr>
          <a:xfrm>
            <a:off x="8046720" y="2286000"/>
            <a:ext cx="3383280" cy="21031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046720" y="4572000"/>
            <a:ext cx="33832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E9B83A"/>
                </a:solidFill>
                <a:latin typeface="Arial"/>
              </a:rPr>
              <a:t>NEXT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0" y="4892040"/>
            <a:ext cx="33832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>
                <a:solidFill>
                  <a:srgbClr val="FFFFFF"/>
                </a:solidFill>
                <a:latin typeface="Arial"/>
              </a:rPr>
              <a:t>The creator era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0" y="5349240"/>
            <a:ext cx="3383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C9C6BE"/>
                </a:solidFill>
                <a:latin typeface="Arial"/>
              </a:rPr>
              <a:t>Shoppers follow salespeople they trust — and walk in already sold.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>
                <a:solidFill>
                  <a:srgbClr val="E9B83A"/>
                </a:solidFill>
                <a:latin typeface="Arial"/>
              </a:rPr>
              <a:t>CAR</a:t>
            </a:r>
            <a:r>
              <a:rPr sz="1000" b="0">
                <a:solidFill>
                  <a:srgbClr val="C9C6BE"/>
                </a:solidFill>
                <a:latin typeface="Arial"/>
              </a:rPr>
              <a:t>-SPACE  ·  Dealer Playbook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14255" y="635508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b="0">
                <a:solidFill>
                  <a:srgbClr val="C9C6BE"/>
                </a:solidFill>
                <a:latin typeface="Arial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8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976012"/>
                </a:solidFill>
                <a:latin typeface="Arial"/>
              </a:rPr>
              <a:t>WHAT CAR-SPACE 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05840"/>
            <a:ext cx="67665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800" b="1">
                <a:solidFill>
                  <a:srgbClr val="0B0B0E"/>
                </a:solidFill>
                <a:latin typeface="Arial"/>
              </a:rPr>
              <a:t>TikTok for car sales — </a:t>
            </a:r>
            <a:r>
              <a:rPr sz="3800" b="1">
                <a:solidFill>
                  <a:srgbClr val="976012"/>
                </a:solidFill>
                <a:latin typeface="Arial"/>
              </a:rPr>
              <a:t>built for your inventory.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816352"/>
            <a:ext cx="201168" cy="201168"/>
          </a:xfrm>
          <a:prstGeom prst="ellipse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743200"/>
            <a:ext cx="6035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0B0B0E"/>
                </a:solidFill>
                <a:latin typeface="Arial"/>
              </a:rPr>
              <a:t>Salespeople post 30–90 second walkaround videos from their phone.</a:t>
            </a:r>
          </a:p>
        </p:txBody>
      </p:sp>
      <p:sp>
        <p:nvSpPr>
          <p:cNvPr id="7" name="Oval 6"/>
          <p:cNvSpPr/>
          <p:nvPr/>
        </p:nvSpPr>
        <p:spPr>
          <a:xfrm>
            <a:off x="731520" y="3685032"/>
            <a:ext cx="201168" cy="201168"/>
          </a:xfrm>
          <a:prstGeom prst="ellipse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43000" y="3611880"/>
            <a:ext cx="6035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0B0B0E"/>
                </a:solidFill>
                <a:latin typeface="Arial"/>
              </a:rPr>
              <a:t>Each video is tagged to a real unit — price, miles and trim attach automatically.</a:t>
            </a:r>
          </a:p>
        </p:txBody>
      </p:sp>
      <p:sp>
        <p:nvSpPr>
          <p:cNvPr id="9" name="Oval 8"/>
          <p:cNvSpPr/>
          <p:nvPr/>
        </p:nvSpPr>
        <p:spPr>
          <a:xfrm>
            <a:off x="731520" y="4553712"/>
            <a:ext cx="201168" cy="201168"/>
          </a:xfrm>
          <a:prstGeom prst="ellipse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4480560"/>
            <a:ext cx="6035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0B0B0E"/>
                </a:solidFill>
                <a:latin typeface="Arial"/>
              </a:rPr>
              <a:t>Shoppers scroll, save cars to their Garage and follow agents they trust.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5422392"/>
            <a:ext cx="201168" cy="201168"/>
          </a:xfrm>
          <a:prstGeom prst="ellipse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5349240"/>
            <a:ext cx="6035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0B0B0E"/>
                </a:solidFill>
                <a:latin typeface="Arial"/>
              </a:rPr>
              <a:t>One tap on “I’m interested” sends the lead straight to the agent who made the video.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90688" y="841248"/>
            <a:ext cx="1975104" cy="4261104"/>
          </a:xfrm>
          <a:prstGeom prst="roundRect">
            <a:avLst>
              <a:gd name="adj" fmla="val 8000"/>
            </a:avLst>
          </a:prstGeom>
          <a:solidFill>
            <a:srgbClr val="0B0B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f3.jpg"/>
          <p:cNvPicPr>
            <a:picLocks noChangeAspect="1"/>
          </p:cNvPicPr>
          <p:nvPr/>
        </p:nvPicPr>
        <p:blipFill>
          <a:blip r:embed="rId2"/>
          <a:srcRect l="10494" r="10494"/>
          <a:stretch>
            <a:fillRect/>
          </a:stretch>
        </p:blipFill>
        <p:spPr>
          <a:xfrm>
            <a:off x="7863840" y="914400"/>
            <a:ext cx="1828800" cy="411480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9848088" y="1298448"/>
            <a:ext cx="1975104" cy="4261104"/>
          </a:xfrm>
          <a:prstGeom prst="roundRect">
            <a:avLst>
              <a:gd name="adj" fmla="val 8000"/>
            </a:avLst>
          </a:prstGeom>
          <a:solidFill>
            <a:srgbClr val="0B0B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f7.jpg"/>
          <p:cNvPicPr>
            <a:picLocks noChangeAspect="1"/>
          </p:cNvPicPr>
          <p:nvPr/>
        </p:nvPicPr>
        <p:blipFill>
          <a:blip r:embed="rId3"/>
          <a:srcRect l="10494" r="10494"/>
          <a:stretch>
            <a:fillRect/>
          </a:stretch>
        </p:blipFill>
        <p:spPr>
          <a:xfrm>
            <a:off x="9921240" y="1371600"/>
            <a:ext cx="1828800" cy="41148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>
                <a:solidFill>
                  <a:srgbClr val="976012"/>
                </a:solidFill>
                <a:latin typeface="Arial"/>
              </a:rPr>
              <a:t>CAR</a:t>
            </a:r>
            <a:r>
              <a:rPr sz="1000" b="0">
                <a:solidFill>
                  <a:srgbClr val="5E5E66"/>
                </a:solidFill>
                <a:latin typeface="Arial"/>
              </a:rPr>
              <a:t>-SPACE  ·  Dealer Playbook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14255" y="635508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b="0">
                <a:solidFill>
                  <a:srgbClr val="5E5E66"/>
                </a:solidFill>
                <a:latin typeface="Arial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8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976012"/>
                </a:solidFill>
                <a:latin typeface="Arial"/>
              </a:rPr>
              <a:t>HOW IT WORKS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0584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1">
                <a:solidFill>
                  <a:srgbClr val="0B0B0E"/>
                </a:solidFill>
                <a:latin typeface="Arial"/>
              </a:rPr>
              <a:t>Six steps from phone to paperwork.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057400"/>
            <a:ext cx="3383280" cy="2057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51560" y="2377440"/>
            <a:ext cx="502920" cy="502920"/>
          </a:xfrm>
          <a:prstGeom prst="roundRect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237744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>
                <a:solidFill>
                  <a:srgbClr val="0B0B0E"/>
                </a:solidFill>
                <a:latin typeface="Arial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06324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0B0B0E"/>
                </a:solidFill>
                <a:latin typeface="Arial"/>
              </a:rPr>
              <a:t>Record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3520440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5E5E66"/>
                </a:solidFill>
                <a:latin typeface="Arial"/>
              </a:rPr>
              <a:t>Shoot a 30–90 second vertical walkaround. No editing required.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2057400"/>
            <a:ext cx="3383280" cy="2057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709160" y="2377440"/>
            <a:ext cx="502920" cy="502920"/>
          </a:xfrm>
          <a:prstGeom prst="roundRect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09160" y="237744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>
                <a:solidFill>
                  <a:srgbClr val="0B0B0E"/>
                </a:solidFill>
                <a:latin typeface="Arial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306324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0B0B0E"/>
                </a:solidFill>
                <a:latin typeface="Arial"/>
              </a:rPr>
              <a:t>Tag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9160" y="3520440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5E5E66"/>
                </a:solidFill>
                <a:latin typeface="Arial"/>
              </a:rPr>
              <a:t>Link it to the unit in your inventory — details attach automatically.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2057400"/>
            <a:ext cx="3383280" cy="2057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66760" y="2377440"/>
            <a:ext cx="502920" cy="502920"/>
          </a:xfrm>
          <a:prstGeom prst="roundRect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6760" y="237744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>
                <a:solidFill>
                  <a:srgbClr val="0B0B0E"/>
                </a:solidFill>
                <a:latin typeface="Arial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6760" y="306324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0B0B0E"/>
                </a:solidFill>
                <a:latin typeface="Arial"/>
              </a:rPr>
              <a:t>Post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6760" y="3520440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5E5E66"/>
                </a:solidFill>
                <a:latin typeface="Arial"/>
              </a:rPr>
              <a:t>It hits the feed, the agent’s profile and a one-tap share link.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297680"/>
            <a:ext cx="3383280" cy="2057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1051560" y="4617720"/>
            <a:ext cx="502920" cy="502920"/>
          </a:xfrm>
          <a:prstGeom prst="roundRect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51560" y="461772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>
                <a:solidFill>
                  <a:srgbClr val="0B0B0E"/>
                </a:solidFill>
                <a:latin typeface="Arial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1560" y="530352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0B0B0E"/>
                </a:solidFill>
                <a:latin typeface="Arial"/>
              </a:rPr>
              <a:t>Grow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1560" y="5760720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5E5E66"/>
                </a:solidFill>
                <a:latin typeface="Arial"/>
              </a:rPr>
              <a:t>Shoppers like, comment, save and follow the agents they trust.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89120" y="4297680"/>
            <a:ext cx="3383280" cy="2057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4709160" y="4617720"/>
            <a:ext cx="502920" cy="502920"/>
          </a:xfrm>
          <a:prstGeom prst="roundRect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9160" y="461772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>
                <a:solidFill>
                  <a:srgbClr val="0B0B0E"/>
                </a:solidFill>
                <a:latin typeface="Arial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09160" y="530352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0B0B0E"/>
                </a:solidFill>
                <a:latin typeface="Arial"/>
              </a:rPr>
              <a:t>Capture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09160" y="5760720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5E5E66"/>
                </a:solidFill>
                <a:latin typeface="Arial"/>
              </a:rPr>
              <a:t>“I’m interested” routes a warm lead to the agent, vehicle attached.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046720" y="4297680"/>
            <a:ext cx="3383280" cy="2057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8366760" y="4617720"/>
            <a:ext cx="502920" cy="502920"/>
          </a:xfrm>
          <a:prstGeom prst="roundRect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366760" y="461772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>
                <a:solidFill>
                  <a:srgbClr val="0B0B0E"/>
                </a:solidFill>
                <a:latin typeface="Arial"/>
              </a:rPr>
              <a:t>06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66760" y="530352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0B0B0E"/>
                </a:solidFill>
                <a:latin typeface="Arial"/>
              </a:rPr>
              <a:t>Close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66760" y="5760720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5E5E66"/>
                </a:solidFill>
                <a:latin typeface="Arial"/>
              </a:rPr>
              <a:t>The buyer arrives already knowing the car — and the salesperson.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>
                <a:solidFill>
                  <a:srgbClr val="976012"/>
                </a:solidFill>
                <a:latin typeface="Arial"/>
              </a:rPr>
              <a:t>CAR</a:t>
            </a:r>
            <a:r>
              <a:rPr sz="1000" b="0">
                <a:solidFill>
                  <a:srgbClr val="5E5E66"/>
                </a:solidFill>
                <a:latin typeface="Arial"/>
              </a:rPr>
              <a:t>-SPACE  ·  Dealer Playbook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814255" y="635508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b="0">
                <a:solidFill>
                  <a:srgbClr val="5E5E66"/>
                </a:solidFill>
                <a:latin typeface="Arial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E9B83A"/>
                </a:solidFill>
                <a:latin typeface="Arial"/>
              </a:rPr>
              <a:t>WHAT YOUR STORE GETS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0584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1">
                <a:solidFill>
                  <a:srgbClr val="FFFFFF"/>
                </a:solidFill>
                <a:latin typeface="Arial"/>
              </a:rPr>
              <a:t>Less lead dependency. </a:t>
            </a:r>
            <a:r>
              <a:rPr sz="3600" b="1">
                <a:solidFill>
                  <a:srgbClr val="E9B83A"/>
                </a:solidFill>
                <a:latin typeface="Arial"/>
              </a:rPr>
              <a:t>More control.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057400"/>
            <a:ext cx="3383280" cy="2057400"/>
          </a:xfrm>
          <a:prstGeom prst="roundRect">
            <a:avLst>
              <a:gd name="adj" fmla="val 6000"/>
            </a:avLst>
          </a:prstGeom>
          <a:solidFill>
            <a:srgbClr val="1717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51560" y="2377440"/>
            <a:ext cx="502920" cy="502920"/>
          </a:xfrm>
          <a:prstGeom prst="roundRect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237744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>
                <a:solidFill>
                  <a:srgbClr val="0B0B0E"/>
                </a:solidFill>
                <a:latin typeface="Arial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06324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FFFFFF"/>
                </a:solidFill>
                <a:latin typeface="Arial"/>
              </a:rPr>
              <a:t>Lower cost per sale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3520440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C9C6BE"/>
                </a:solidFill>
                <a:latin typeface="Arial"/>
              </a:rPr>
              <a:t>Organic video leads don’t carry a per-lead invoice.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2057400"/>
            <a:ext cx="3383280" cy="2057400"/>
          </a:xfrm>
          <a:prstGeom prst="roundRect">
            <a:avLst>
              <a:gd name="adj" fmla="val 6000"/>
            </a:avLst>
          </a:prstGeom>
          <a:solidFill>
            <a:srgbClr val="1717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709160" y="2377440"/>
            <a:ext cx="502920" cy="502920"/>
          </a:xfrm>
          <a:prstGeom prst="roundRect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09160" y="237744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>
                <a:solidFill>
                  <a:srgbClr val="0B0B0E"/>
                </a:solidFill>
                <a:latin typeface="Arial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306324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FFFFFF"/>
                </a:solidFill>
                <a:latin typeface="Arial"/>
              </a:rPr>
              <a:t>Every unit gets a video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9160" y="3520440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C9C6BE"/>
                </a:solidFill>
                <a:latin typeface="Arial"/>
              </a:rPr>
              <a:t>Narrated walkarounds without a production budget.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2057400"/>
            <a:ext cx="3383280" cy="2057400"/>
          </a:xfrm>
          <a:prstGeom prst="roundRect">
            <a:avLst>
              <a:gd name="adj" fmla="val 6000"/>
            </a:avLst>
          </a:prstGeom>
          <a:solidFill>
            <a:srgbClr val="1717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66760" y="2377440"/>
            <a:ext cx="502920" cy="502920"/>
          </a:xfrm>
          <a:prstGeom prst="roundRect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6760" y="237744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>
                <a:solidFill>
                  <a:srgbClr val="0B0B0E"/>
                </a:solidFill>
                <a:latin typeface="Arial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6760" y="306324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FFFFFF"/>
                </a:solidFill>
                <a:latin typeface="Arial"/>
              </a:rPr>
              <a:t>Recruit &amp; retain closers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6760" y="3520440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C9C6BE"/>
                </a:solidFill>
                <a:latin typeface="Arial"/>
              </a:rPr>
              <a:t>Give top talent a platform to grow 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297680"/>
            <a:ext cx="3383280" cy="2057400"/>
          </a:xfrm>
          <a:prstGeom prst="roundRect">
            <a:avLst>
              <a:gd name="adj" fmla="val 6000"/>
            </a:avLst>
          </a:prstGeom>
          <a:solidFill>
            <a:srgbClr val="1717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1051560" y="4617720"/>
            <a:ext cx="502920" cy="502920"/>
          </a:xfrm>
          <a:prstGeom prst="roundRect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51560" y="461772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>
                <a:solidFill>
                  <a:srgbClr val="0B0B0E"/>
                </a:solidFill>
                <a:latin typeface="Arial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1560" y="530352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FFFFFF"/>
                </a:solidFill>
                <a:latin typeface="Arial"/>
              </a:rPr>
              <a:t>See who drives demand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1560" y="5760720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C9C6BE"/>
                </a:solidFill>
                <a:latin typeface="Arial"/>
              </a:rPr>
              <a:t>Views, saves, follows and lead taps by agent and vehicle.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89120" y="4297680"/>
            <a:ext cx="3383280" cy="2057400"/>
          </a:xfrm>
          <a:prstGeom prst="roundRect">
            <a:avLst>
              <a:gd name="adj" fmla="val 6000"/>
            </a:avLst>
          </a:prstGeom>
          <a:solidFill>
            <a:srgbClr val="1717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4709160" y="4617720"/>
            <a:ext cx="502920" cy="502920"/>
          </a:xfrm>
          <a:prstGeom prst="roundRect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9160" y="461772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>
                <a:solidFill>
                  <a:srgbClr val="0B0B0E"/>
                </a:solidFill>
                <a:latin typeface="Arial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09160" y="530352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FFFFFF"/>
                </a:solidFill>
                <a:latin typeface="Arial"/>
              </a:rPr>
              <a:t>Win underserved markets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09160" y="5760720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C9C6BE"/>
                </a:solidFill>
                <a:latin typeface="Arial"/>
              </a:rPr>
              <a:t>Bilingual agents reach buyers in their own language.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046720" y="4297680"/>
            <a:ext cx="3383280" cy="2057400"/>
          </a:xfrm>
          <a:prstGeom prst="roundRect">
            <a:avLst>
              <a:gd name="adj" fmla="val 6000"/>
            </a:avLst>
          </a:prstGeom>
          <a:solidFill>
            <a:srgbClr val="1717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8366760" y="4617720"/>
            <a:ext cx="502920" cy="502920"/>
          </a:xfrm>
          <a:prstGeom prst="roundRect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366760" y="461772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400" b="1">
                <a:solidFill>
                  <a:srgbClr val="0B0B0E"/>
                </a:solidFill>
                <a:latin typeface="Arial"/>
              </a:rPr>
              <a:t>06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66760" y="5303520"/>
            <a:ext cx="2743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FFFFFF"/>
                </a:solidFill>
                <a:latin typeface="Arial"/>
              </a:rPr>
              <a:t>Verified, on-brand content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66760" y="5760720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C9C6BE"/>
                </a:solidFill>
                <a:latin typeface="Arial"/>
              </a:rPr>
              <a:t>Posts come from verified salespeople tied to real inventory.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>
                <a:solidFill>
                  <a:srgbClr val="E9B83A"/>
                </a:solidFill>
                <a:latin typeface="Arial"/>
              </a:rPr>
              <a:t>CAR</a:t>
            </a:r>
            <a:r>
              <a:rPr sz="1000" b="0">
                <a:solidFill>
                  <a:srgbClr val="C9C6BE"/>
                </a:solidFill>
                <a:latin typeface="Arial"/>
              </a:rPr>
              <a:t>-SPACE  ·  Dealer Playbook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814255" y="635508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b="0">
                <a:solidFill>
                  <a:srgbClr val="C9C6BE"/>
                </a:solidFill>
                <a:latin typeface="Arial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8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gent.jpg"/>
          <p:cNvPicPr>
            <a:picLocks noChangeAspect="1"/>
          </p:cNvPicPr>
          <p:nvPr/>
        </p:nvPicPr>
        <p:blipFill>
          <a:blip r:embed="rId2"/>
          <a:srcRect l="19969" r="19969"/>
          <a:stretch>
            <a:fillRect/>
          </a:stretch>
        </p:blipFill>
        <p:spPr>
          <a:xfrm>
            <a:off x="6675120" y="0"/>
            <a:ext cx="551657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118872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976012"/>
                </a:solidFill>
                <a:latin typeface="Arial"/>
              </a:rPr>
              <a:t>THE TURNOVER ANSWER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00200"/>
            <a:ext cx="557784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0B0B0E"/>
                </a:solidFill>
                <a:latin typeface="Arial"/>
              </a:rPr>
              <a:t>Agents who own an audience don’t starve — and don’t leave.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657600"/>
            <a:ext cx="5486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0">
                <a:solidFill>
                  <a:srgbClr val="5E5E66"/>
                </a:solidFill>
                <a:latin typeface="Arial"/>
              </a:rPr>
              <a:t>New hires build a pipeline from day one. Your best creators stay where they’re supported.</a:t>
            </a:r>
          </a:p>
        </p:txBody>
      </p:sp>
      <p:sp>
        <p:nvSpPr>
          <p:cNvPr id="7" name="Oval 6"/>
          <p:cNvSpPr/>
          <p:nvPr/>
        </p:nvSpPr>
        <p:spPr>
          <a:xfrm>
            <a:off x="731520" y="4718304"/>
            <a:ext cx="201168" cy="201168"/>
          </a:xfrm>
          <a:prstGeom prst="ellipse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43000" y="4663440"/>
            <a:ext cx="5029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0B0B0E"/>
                </a:solidFill>
                <a:latin typeface="Arial"/>
              </a:rPr>
              <a:t>Faster ramp for green peas</a:t>
            </a:r>
          </a:p>
        </p:txBody>
      </p:sp>
      <p:sp>
        <p:nvSpPr>
          <p:cNvPr id="9" name="Oval 8"/>
          <p:cNvSpPr/>
          <p:nvPr/>
        </p:nvSpPr>
        <p:spPr>
          <a:xfrm>
            <a:off x="731520" y="5221223"/>
            <a:ext cx="201168" cy="201168"/>
          </a:xfrm>
          <a:prstGeom prst="ellipse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43000" y="5166359"/>
            <a:ext cx="5029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0B0B0E"/>
                </a:solidFill>
                <a:latin typeface="Arial"/>
              </a:rPr>
              <a:t>Veterans monetize their reputation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5724143"/>
            <a:ext cx="201168" cy="201168"/>
          </a:xfrm>
          <a:prstGeom prst="ellipse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5669279"/>
            <a:ext cx="5029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0B0B0E"/>
                </a:solidFill>
                <a:latin typeface="Arial"/>
              </a:rPr>
              <a:t>A recruiting pitch competitors can’t match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>
                <a:solidFill>
                  <a:srgbClr val="976012"/>
                </a:solidFill>
                <a:latin typeface="Arial"/>
              </a:rPr>
              <a:t>CAR</a:t>
            </a:r>
            <a:r>
              <a:rPr sz="1000" b="0">
                <a:solidFill>
                  <a:srgbClr val="5E5E66"/>
                </a:solidFill>
                <a:latin typeface="Arial"/>
              </a:rPr>
              <a:t>-SPACE  ·  Dealer Playbook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14255" y="635508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b="0">
                <a:solidFill>
                  <a:srgbClr val="5E5E66"/>
                </a:solidFill>
                <a:latin typeface="Arial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8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976012"/>
                </a:solidFill>
                <a:latin typeface="Arial"/>
              </a:rPr>
              <a:t>ROLLOUT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0584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1">
                <a:solidFill>
                  <a:srgbClr val="0B0B0E"/>
                </a:solidFill>
                <a:latin typeface="Arial"/>
              </a:rPr>
              <a:t>Live on your lot in 30 days.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2514600"/>
            <a:ext cx="10698480" cy="54864"/>
          </a:xfrm>
          <a:prstGeom prst="rect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31520" y="2286000"/>
            <a:ext cx="502920" cy="502920"/>
          </a:xfrm>
          <a:prstGeom prst="ellipse">
            <a:avLst/>
          </a:prstGeom>
          <a:solidFill>
            <a:srgbClr val="0B0B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228600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 b="1">
                <a:solidFill>
                  <a:srgbClr val="E9B83A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108960"/>
            <a:ext cx="2468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976012"/>
                </a:solidFill>
                <a:latin typeface="Arial"/>
              </a:rPr>
              <a:t>WEEK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474720"/>
            <a:ext cx="2560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0B0B0E"/>
                </a:solidFill>
                <a:latin typeface="Arial"/>
              </a:rPr>
              <a:t>Set up your store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977639"/>
            <a:ext cx="246888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5E5E66"/>
                </a:solidFill>
                <a:latin typeface="Arial"/>
              </a:rPr>
              <a:t>Create the dealership account, connect inventory and invite your sales team. Admins control who posts.</a:t>
            </a:r>
          </a:p>
        </p:txBody>
      </p:sp>
      <p:sp>
        <p:nvSpPr>
          <p:cNvPr id="11" name="Oval 10"/>
          <p:cNvSpPr/>
          <p:nvPr/>
        </p:nvSpPr>
        <p:spPr>
          <a:xfrm>
            <a:off x="3474720" y="2286000"/>
            <a:ext cx="502920" cy="502920"/>
          </a:xfrm>
          <a:prstGeom prst="ellipse">
            <a:avLst/>
          </a:prstGeom>
          <a:solidFill>
            <a:srgbClr val="0B0B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74720" y="228600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 b="1">
                <a:solidFill>
                  <a:srgbClr val="E9B83A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74720" y="3108960"/>
            <a:ext cx="2468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976012"/>
                </a:solidFill>
                <a:latin typeface="Arial"/>
              </a:rPr>
              <a:t>WEEK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74720" y="3474720"/>
            <a:ext cx="2560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0B0B0E"/>
                </a:solidFill>
                <a:latin typeface="Arial"/>
              </a:rPr>
              <a:t>Creator bootcamp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74720" y="3977639"/>
            <a:ext cx="246888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5E5E66"/>
                </a:solidFill>
                <a:latin typeface="Arial"/>
              </a:rPr>
              <a:t>A short on-lot session: framing, hooks, 60-second walkaround scripts and bilingual posting.</a:t>
            </a:r>
          </a:p>
        </p:txBody>
      </p:sp>
      <p:sp>
        <p:nvSpPr>
          <p:cNvPr id="16" name="Oval 15"/>
          <p:cNvSpPr/>
          <p:nvPr/>
        </p:nvSpPr>
        <p:spPr>
          <a:xfrm>
            <a:off x="6217920" y="2286000"/>
            <a:ext cx="502920" cy="502920"/>
          </a:xfrm>
          <a:prstGeom prst="ellipse">
            <a:avLst/>
          </a:prstGeom>
          <a:solidFill>
            <a:srgbClr val="0B0B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17920" y="228600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 b="1">
                <a:solidFill>
                  <a:srgbClr val="E9B83A"/>
                </a:solidFill>
                <a:latin typeface="Arial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0" y="3108960"/>
            <a:ext cx="2468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976012"/>
                </a:solidFill>
                <a:latin typeface="Arial"/>
              </a:rPr>
              <a:t>WEEKS 3–4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17920" y="3474720"/>
            <a:ext cx="2560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0B0B0E"/>
                </a:solidFill>
                <a:latin typeface="Arial"/>
              </a:rPr>
              <a:t>Daily posting cadence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17920" y="3977639"/>
            <a:ext cx="246888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5E5E66"/>
                </a:solidFill>
                <a:latin typeface="Arial"/>
              </a:rPr>
              <a:t>Each agent posts a few walkarounds a day. Leaderboards keep it competitive.</a:t>
            </a:r>
          </a:p>
        </p:txBody>
      </p:sp>
      <p:sp>
        <p:nvSpPr>
          <p:cNvPr id="21" name="Oval 20"/>
          <p:cNvSpPr/>
          <p:nvPr/>
        </p:nvSpPr>
        <p:spPr>
          <a:xfrm>
            <a:off x="8961120" y="2286000"/>
            <a:ext cx="502920" cy="502920"/>
          </a:xfrm>
          <a:prstGeom prst="ellipse">
            <a:avLst/>
          </a:prstGeom>
          <a:solidFill>
            <a:srgbClr val="0B0B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961120" y="2286000"/>
            <a:ext cx="50292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600" b="1">
                <a:solidFill>
                  <a:srgbClr val="E9B83A"/>
                </a:solidFill>
                <a:latin typeface="Arial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61120" y="3108960"/>
            <a:ext cx="2468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976012"/>
                </a:solidFill>
                <a:latin typeface="Arial"/>
              </a:rPr>
              <a:t>DAY 30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61120" y="3474720"/>
            <a:ext cx="2560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0B0B0E"/>
                </a:solidFill>
                <a:latin typeface="Arial"/>
              </a:rPr>
              <a:t>Review the numbers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61120" y="3977639"/>
            <a:ext cx="246888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5E5E66"/>
                </a:solidFill>
                <a:latin typeface="Arial"/>
              </a:rPr>
              <a:t>Compare organic leads, appointments and cost per sale to your vendor leads. Scale what works.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>
                <a:solidFill>
                  <a:srgbClr val="976012"/>
                </a:solidFill>
                <a:latin typeface="Arial"/>
              </a:rPr>
              <a:t>CAR</a:t>
            </a:r>
            <a:r>
              <a:rPr sz="1000" b="0">
                <a:solidFill>
                  <a:srgbClr val="5E5E66"/>
                </a:solidFill>
                <a:latin typeface="Arial"/>
              </a:rPr>
              <a:t>-SPACE  ·  Dealer Playbook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14255" y="635508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b="0">
                <a:solidFill>
                  <a:srgbClr val="5E5E66"/>
                </a:solidFill>
                <a:latin typeface="Arial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8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976012"/>
                </a:solidFill>
                <a:latin typeface="Arial"/>
              </a:rPr>
              <a:t>RUNNING 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0584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1">
                <a:solidFill>
                  <a:srgbClr val="0B0B0E"/>
                </a:solidFill>
                <a:latin typeface="Arial"/>
              </a:rPr>
              <a:t>The sales manager’s daily rhythm.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103120"/>
            <a:ext cx="5212080" cy="1280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2103120"/>
            <a:ext cx="91440" cy="1280160"/>
          </a:xfrm>
          <a:prstGeom prst="rect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2286000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0B0B0E"/>
                </a:solidFill>
                <a:latin typeface="Arial"/>
              </a:rPr>
              <a:t>Morning huddle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2670048"/>
            <a:ext cx="46634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5E5E66"/>
                </a:solidFill>
                <a:latin typeface="Arial"/>
              </a:rPr>
              <a:t>Pick the units to feature today: fresh trade-ins, aged inventory, hot sellers. Assign one or two per agent.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2103120"/>
            <a:ext cx="5212080" cy="1280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7920" y="2103120"/>
            <a:ext cx="91440" cy="1280160"/>
          </a:xfrm>
          <a:prstGeom prst="rect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0" y="2286000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0B0B0E"/>
                </a:solidFill>
                <a:latin typeface="Arial"/>
              </a:rPr>
              <a:t>Shoot between ups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2670048"/>
            <a:ext cx="46634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5E5E66"/>
                </a:solidFill>
                <a:latin typeface="Arial"/>
              </a:rPr>
              <a:t>Agents film 2–3 walkarounds each during downtime. Phone, vertical, 30–90 seconds.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3566160"/>
            <a:ext cx="5212080" cy="1280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31520" y="3566160"/>
            <a:ext cx="91440" cy="1280160"/>
          </a:xfrm>
          <a:prstGeom prst="rect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97280" y="3749040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0B0B0E"/>
                </a:solidFill>
                <a:latin typeface="Arial"/>
              </a:rPr>
              <a:t>Boost the hot units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4133088"/>
            <a:ext cx="46634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5E5E66"/>
                </a:solidFill>
                <a:latin typeface="Arial"/>
              </a:rPr>
              <a:t>Push a video to the top of its body style or brand for $10 — or both for $15.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566160"/>
            <a:ext cx="5212080" cy="12801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7920" y="3566160"/>
            <a:ext cx="91440" cy="1280160"/>
          </a:xfrm>
          <a:prstGeom prst="rect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0" y="3749040"/>
            <a:ext cx="4663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0B0B0E"/>
                </a:solidFill>
                <a:latin typeface="Arial"/>
              </a:rPr>
              <a:t>Work the leads fast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0" y="4133088"/>
            <a:ext cx="46634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0">
                <a:solidFill>
                  <a:srgbClr val="5E5E66"/>
                </a:solidFill>
                <a:latin typeface="Arial"/>
              </a:rPr>
              <a:t>“I’m interested” leads go to the agent. Set a response-time standard and hold to it.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5166360"/>
            <a:ext cx="105156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976012"/>
                </a:solidFill>
                <a:latin typeface="Arial"/>
              </a:rPr>
              <a:t>TRACK WEEKLY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1520" y="5532120"/>
            <a:ext cx="1664208" cy="411480"/>
          </a:xfrm>
          <a:prstGeom prst="roundRect">
            <a:avLst>
              <a:gd name="adj" fmla="val 30000"/>
            </a:avLst>
          </a:prstGeom>
          <a:solidFill>
            <a:srgbClr val="0B0B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532120"/>
            <a:ext cx="1664208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00" b="1">
                <a:solidFill>
                  <a:srgbClr val="FFFFFF"/>
                </a:solidFill>
                <a:latin typeface="Arial"/>
              </a:rPr>
              <a:t>Videos per agent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532888" y="5532120"/>
            <a:ext cx="1577340" cy="411480"/>
          </a:xfrm>
          <a:prstGeom prst="roundRect">
            <a:avLst>
              <a:gd name="adj" fmla="val 30000"/>
            </a:avLst>
          </a:prstGeom>
          <a:solidFill>
            <a:srgbClr val="0B0B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532888" y="5532120"/>
            <a:ext cx="157734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00" b="1">
                <a:solidFill>
                  <a:srgbClr val="FFFFFF"/>
                </a:solidFill>
                <a:latin typeface="Arial"/>
              </a:rPr>
              <a:t>Views &amp; follows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247388" y="5532120"/>
            <a:ext cx="2098548" cy="411480"/>
          </a:xfrm>
          <a:prstGeom prst="roundRect">
            <a:avLst>
              <a:gd name="adj" fmla="val 30000"/>
            </a:avLst>
          </a:prstGeom>
          <a:solidFill>
            <a:srgbClr val="0B0B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247388" y="5532120"/>
            <a:ext cx="2098548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00" b="1">
                <a:solidFill>
                  <a:srgbClr val="FFFFFF"/>
                </a:solidFill>
                <a:latin typeface="Arial"/>
              </a:rPr>
              <a:t>“I’m interested” taps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83096" y="5532120"/>
            <a:ext cx="1664208" cy="411480"/>
          </a:xfrm>
          <a:prstGeom prst="roundRect">
            <a:avLst>
              <a:gd name="adj" fmla="val 30000"/>
            </a:avLst>
          </a:prstGeom>
          <a:solidFill>
            <a:srgbClr val="0B0B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83096" y="5532120"/>
            <a:ext cx="1664208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00" b="1">
                <a:solidFill>
                  <a:srgbClr val="FFFFFF"/>
                </a:solidFill>
                <a:latin typeface="Arial"/>
              </a:rPr>
              <a:t>Appointments set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284464" y="5532120"/>
            <a:ext cx="2880360" cy="411480"/>
          </a:xfrm>
          <a:prstGeom prst="roundRect">
            <a:avLst>
              <a:gd name="adj" fmla="val 30000"/>
            </a:avLst>
          </a:prstGeom>
          <a:solidFill>
            <a:srgbClr val="0B0B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284464" y="5532120"/>
            <a:ext cx="2880360" cy="411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00" b="1">
                <a:solidFill>
                  <a:srgbClr val="FFFFFF"/>
                </a:solidFill>
                <a:latin typeface="Arial"/>
              </a:rPr>
              <a:t>Cost per sale vs. vendor leads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>
                <a:solidFill>
                  <a:srgbClr val="976012"/>
                </a:solidFill>
                <a:latin typeface="Arial"/>
              </a:rPr>
              <a:t>CAR</a:t>
            </a:r>
            <a:r>
              <a:rPr sz="1000" b="0">
                <a:solidFill>
                  <a:srgbClr val="5E5E66"/>
                </a:solidFill>
                <a:latin typeface="Arial"/>
              </a:rPr>
              <a:t>-SPACE  ·  Dealer Playbook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814255" y="635508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b="0">
                <a:solidFill>
                  <a:srgbClr val="5E5E66"/>
                </a:solidFill>
                <a:latin typeface="Arial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828800" y="-1828800"/>
            <a:ext cx="8229600" cy="8229600"/>
          </a:xfrm>
          <a:prstGeom prst="ellipse">
            <a:avLst/>
          </a:prstGeom>
          <a:solidFill>
            <a:srgbClr val="E9B83A">
              <a:alpha val="1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00584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E9B83A"/>
                </a:solidFill>
                <a:latin typeface="Arial"/>
              </a:rPr>
              <a:t>CAR-SPACE LAUNCH SPECIAL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640080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0000"/>
              </a:lnSpc>
            </a:pPr>
            <a:r>
              <a:rPr sz="11000" b="1">
                <a:solidFill>
                  <a:srgbClr val="E9B83A"/>
                </a:solidFill>
                <a:latin typeface="Arial"/>
              </a:rPr>
              <a:t>$399</a:t>
            </a:r>
            <a:r>
              <a:rPr sz="3200" b="1">
                <a:solidFill>
                  <a:srgbClr val="FFFFFF"/>
                </a:solidFill>
                <a:latin typeface="Arial"/>
              </a:rPr>
              <a:t>/mo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29000"/>
            <a:ext cx="64008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>
                <a:solidFill>
                  <a:srgbClr val="FFFFFF"/>
                </a:solidFill>
                <a:latin typeface="Arial"/>
              </a:rPr>
              <a:t>$0 setup fee  ·  Limited time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114800"/>
            <a:ext cx="566928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>
                <a:solidFill>
                  <a:srgbClr val="C9C6BE"/>
                </a:solidFill>
                <a:latin typeface="Arial"/>
              </a:rPr>
              <a:t>The full platform, maintenance included, with room for 15 of your agents (agents subscribe at $25/mo each). Lock in launch pricing while it lasts.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79" y="1188720"/>
            <a:ext cx="3931920" cy="4480560"/>
          </a:xfrm>
          <a:prstGeom prst="roundRect">
            <a:avLst>
              <a:gd name="adj" fmla="val 5000"/>
            </a:avLst>
          </a:prstGeom>
          <a:solidFill>
            <a:srgbClr val="1717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0" y="1508760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E9B83A"/>
                </a:solidFill>
                <a:latin typeface="Arial"/>
              </a:rPr>
              <a:t>INCLUDED</a:t>
            </a:r>
          </a:p>
        </p:txBody>
      </p:sp>
      <p:sp>
        <p:nvSpPr>
          <p:cNvPr id="10" name="Oval 9"/>
          <p:cNvSpPr/>
          <p:nvPr/>
        </p:nvSpPr>
        <p:spPr>
          <a:xfrm>
            <a:off x="7863840" y="2066544"/>
            <a:ext cx="182880" cy="182880"/>
          </a:xfrm>
          <a:prstGeom prst="ellipse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0" y="2011680"/>
            <a:ext cx="3108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FFFFFF"/>
                </a:solidFill>
                <a:latin typeface="Arial"/>
              </a:rPr>
              <a:t>Full dealership platform</a:t>
            </a:r>
          </a:p>
        </p:txBody>
      </p:sp>
      <p:sp>
        <p:nvSpPr>
          <p:cNvPr id="12" name="Oval 11"/>
          <p:cNvSpPr/>
          <p:nvPr/>
        </p:nvSpPr>
        <p:spPr>
          <a:xfrm>
            <a:off x="7863840" y="2633472"/>
            <a:ext cx="182880" cy="182880"/>
          </a:xfrm>
          <a:prstGeom prst="ellipse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0" y="2578608"/>
            <a:ext cx="3108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FFFFFF"/>
                </a:solidFill>
                <a:latin typeface="Arial"/>
              </a:rPr>
              <a:t>Maintenance included</a:t>
            </a:r>
          </a:p>
        </p:txBody>
      </p:sp>
      <p:sp>
        <p:nvSpPr>
          <p:cNvPr id="14" name="Oval 13"/>
          <p:cNvSpPr/>
          <p:nvPr/>
        </p:nvSpPr>
        <p:spPr>
          <a:xfrm>
            <a:off x="7863840" y="3200400"/>
            <a:ext cx="182880" cy="182880"/>
          </a:xfrm>
          <a:prstGeom prst="ellipse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0" y="3145536"/>
            <a:ext cx="3108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FFFFFF"/>
                </a:solidFill>
                <a:latin typeface="Arial"/>
              </a:rPr>
              <a:t>Room for up to 15 agents</a:t>
            </a:r>
          </a:p>
        </p:txBody>
      </p:sp>
      <p:sp>
        <p:nvSpPr>
          <p:cNvPr id="16" name="Oval 15"/>
          <p:cNvSpPr/>
          <p:nvPr/>
        </p:nvSpPr>
        <p:spPr>
          <a:xfrm>
            <a:off x="7863840" y="3767328"/>
            <a:ext cx="182880" cy="182880"/>
          </a:xfrm>
          <a:prstGeom prst="ellipse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0" y="3712464"/>
            <a:ext cx="3108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FFFFFF"/>
                </a:solidFill>
                <a:latin typeface="Arial"/>
              </a:rPr>
              <a:t>Go live immediately</a:t>
            </a:r>
          </a:p>
        </p:txBody>
      </p:sp>
      <p:sp>
        <p:nvSpPr>
          <p:cNvPr id="18" name="Oval 17"/>
          <p:cNvSpPr/>
          <p:nvPr/>
        </p:nvSpPr>
        <p:spPr>
          <a:xfrm>
            <a:off x="7863840" y="4334256"/>
            <a:ext cx="182880" cy="182880"/>
          </a:xfrm>
          <a:prstGeom prst="ellipse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0" y="4279392"/>
            <a:ext cx="3108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FFFFFF"/>
                </a:solidFill>
                <a:latin typeface="Arial"/>
              </a:rPr>
              <a:t>Inventory-linked videos</a:t>
            </a:r>
          </a:p>
        </p:txBody>
      </p:sp>
      <p:sp>
        <p:nvSpPr>
          <p:cNvPr id="20" name="Oval 19"/>
          <p:cNvSpPr/>
          <p:nvPr/>
        </p:nvSpPr>
        <p:spPr>
          <a:xfrm>
            <a:off x="7863840" y="4901184"/>
            <a:ext cx="182880" cy="182880"/>
          </a:xfrm>
          <a:prstGeom prst="ellipse">
            <a:avLst/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0" y="4846320"/>
            <a:ext cx="31089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0">
                <a:solidFill>
                  <a:srgbClr val="FFFFFF"/>
                </a:solidFill>
                <a:latin typeface="Arial"/>
              </a:rPr>
              <a:t>No per-lead fees — ever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>
                <a:solidFill>
                  <a:srgbClr val="E9B83A"/>
                </a:solidFill>
                <a:latin typeface="Arial"/>
              </a:rPr>
              <a:t>CAR</a:t>
            </a:r>
            <a:r>
              <a:rPr sz="1000" b="0">
                <a:solidFill>
                  <a:srgbClr val="C9C6BE"/>
                </a:solidFill>
                <a:latin typeface="Arial"/>
              </a:rPr>
              <a:t>-SPACE  ·  Dealer Playbook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14255" y="635508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b="0">
                <a:solidFill>
                  <a:srgbClr val="C9C6BE"/>
                </a:solidFill>
                <a:latin typeface="Arial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howroom.jpg"/>
          <p:cNvPicPr>
            <a:picLocks noChangeAspect="1"/>
          </p:cNvPicPr>
          <p:nvPr/>
        </p:nvPicPr>
        <p:blipFill>
          <a:blip r:embed="rId2"/>
          <a:srcRect t="12332" b="1233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0B0E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46304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E9B83A"/>
                </a:solidFill>
                <a:latin typeface="Arial"/>
              </a:rPr>
              <a:t>NEXT STEP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600" b="1">
                <a:solidFill>
                  <a:srgbClr val="FFFFFF"/>
                </a:solidFill>
                <a:latin typeface="Arial"/>
              </a:rPr>
              <a:t>Put your sales team </a:t>
            </a:r>
            <a:r>
              <a:rPr sz="4600" b="1">
                <a:solidFill>
                  <a:srgbClr val="E9B83A"/>
                </a:solidFill>
                <a:latin typeface="Arial"/>
              </a:rPr>
              <a:t>on camera.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291840"/>
            <a:ext cx="7772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C9C6BE"/>
                </a:solidFill>
                <a:latin typeface="Arial"/>
              </a:rPr>
              <a:t>Book a dealer demo and we’ll map your 30-day rollout.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572000"/>
            <a:ext cx="4206240" cy="731520"/>
          </a:xfrm>
          <a:prstGeom prst="roundRect">
            <a:avLst>
              <a:gd name="adj" fmla="val 15000"/>
            </a:avLst>
          </a:prstGeom>
          <a:solidFill>
            <a:srgbClr val="E9B8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>
            <a:hlinkClick r:id="rId3"/>
          </p:cNvPr>
          <p:cNvSpPr txBox="1"/>
          <p:nvPr/>
        </p:nvSpPr>
        <p:spPr>
          <a:xfrm>
            <a:off x="731520" y="4572000"/>
            <a:ext cx="4206240" cy="7315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800" b="1">
                <a:solidFill>
                  <a:srgbClr val="0B0B0E"/>
                </a:solidFill>
                <a:latin typeface="Arial"/>
              </a:rPr>
              <a:t>acarspace.com/get-started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1000" b="1">
                <a:solidFill>
                  <a:srgbClr val="E9B83A"/>
                </a:solidFill>
                <a:latin typeface="Arial"/>
              </a:rPr>
              <a:t>CAR</a:t>
            </a:r>
            <a:r>
              <a:rPr sz="1000" b="0">
                <a:solidFill>
                  <a:srgbClr val="C9C6BE"/>
                </a:solidFill>
                <a:latin typeface="Arial"/>
              </a:rPr>
              <a:t>-SPACE  ·  Dealer Playbook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14255" y="6355080"/>
            <a:ext cx="1828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 b="0">
                <a:solidFill>
                  <a:srgbClr val="C9C6BE"/>
                </a:solidFill>
                <a:latin typeface="Arial"/>
              </a:rPr>
              <a:t>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